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1" r:id="rId8"/>
    <p:sldId id="260" r:id="rId9"/>
    <p:sldId id="267" r:id="rId10"/>
    <p:sldId id="266" r:id="rId11"/>
    <p:sldId id="265" r:id="rId12"/>
    <p:sldId id="264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CD09-5DC0-436D-9A65-20F874603D00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ABA66-05DA-423F-9185-3E89E84DC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17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CD09-5DC0-436D-9A65-20F874603D00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ABA66-05DA-423F-9185-3E89E84DC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8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CD09-5DC0-436D-9A65-20F874603D00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ABA66-05DA-423F-9185-3E89E84DC26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7225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CD09-5DC0-436D-9A65-20F874603D00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ABA66-05DA-423F-9185-3E89E84DC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19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CD09-5DC0-436D-9A65-20F874603D00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ABA66-05DA-423F-9185-3E89E84DC26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7691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CD09-5DC0-436D-9A65-20F874603D00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ABA66-05DA-423F-9185-3E89E84DC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02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CD09-5DC0-436D-9A65-20F874603D00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ABA66-05DA-423F-9185-3E89E84DC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59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CD09-5DC0-436D-9A65-20F874603D00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ABA66-05DA-423F-9185-3E89E84DC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11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CD09-5DC0-436D-9A65-20F874603D00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ABA66-05DA-423F-9185-3E89E84DC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83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CD09-5DC0-436D-9A65-20F874603D00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ABA66-05DA-423F-9185-3E89E84DC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96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CD09-5DC0-436D-9A65-20F874603D00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ABA66-05DA-423F-9185-3E89E84DC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63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CD09-5DC0-436D-9A65-20F874603D00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ABA66-05DA-423F-9185-3E89E84DC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0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CD09-5DC0-436D-9A65-20F874603D00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ABA66-05DA-423F-9185-3E89E84DC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2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CD09-5DC0-436D-9A65-20F874603D00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ABA66-05DA-423F-9185-3E89E84DC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2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CD09-5DC0-436D-9A65-20F874603D00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ABA66-05DA-423F-9185-3E89E84DC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3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CD09-5DC0-436D-9A65-20F874603D00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ABA66-05DA-423F-9185-3E89E84DC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8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6CD09-5DC0-436D-9A65-20F874603D00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E1ABA66-05DA-423F-9185-3E89E84DC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6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Peds</a:t>
            </a:r>
            <a:r>
              <a:rPr lang="en-US" dirty="0"/>
              <a:t> Psychosocial Support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Thursday, October 29, 2015</a:t>
            </a:r>
            <a:br>
              <a:rPr lang="en-US" dirty="0"/>
            </a:br>
            <a:r>
              <a:rPr lang="en-US" dirty="0"/>
              <a:t>15:18</a:t>
            </a:r>
          </a:p>
        </p:txBody>
      </p:sp>
    </p:spTree>
    <p:extLst>
      <p:ext uri="{BB962C8B-B14F-4D97-AF65-F5344CB8AC3E}">
        <p14:creationId xmlns:p14="http://schemas.microsoft.com/office/powerpoint/2010/main" val="6634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hine generated alternative text:&#10;Preparing your workforce: &#10;PSYCHOLOGICAL FIRST AID FOR LEADERS (PFA-L) &#10;Online, interactive training about the principles of Psychological First Aid (PFA) and &#10;strategies to support staff within emergency response agencies every day, and during &#10;and after an emergency response. Go to phe.gov/abc or &#10;https://live.blueskybroadcast.com/bsb/client/CL &#10;Chag.ng. Question 1 &#10;you • &#10;This n 2 &#10;the tat 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"/>
          <a:stretch/>
        </p:blipFill>
        <p:spPr bwMode="auto">
          <a:xfrm>
            <a:off x="480202" y="543464"/>
            <a:ext cx="7835661" cy="5451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619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hine generated alternative text:&#10;Hospital Preparedness Program: &#10;A Partner for your healthcare facility &#10;ASPR's Hospital Preparedness Program funds 50 states, DC, 8 &#10;territories, and 3 metropolitan areas to develop healthcare &#10;coalitions that can prepare for, respond to and recover from the &#10;public health and medical impacts of disasters and emergencies. &#10;ASPR and EMSC awardees are working together to increase the &#10;percentage of hospitals that have pediatrics included and exercise( &#10;in their disaster plans, and healthcare coalitions that include &#10;pediatric expertise. &#10;osPital &#10;rednes 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" b="-1"/>
          <a:stretch/>
        </p:blipFill>
        <p:spPr bwMode="auto">
          <a:xfrm>
            <a:off x="350807" y="595223"/>
            <a:ext cx="7809781" cy="5400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220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hine generated alternative text:&#10;ASPR Disaster Behavioral Health Too &#10;ASPR guidance on creating Disaster Behavioral Health Coalitions: &#10;.Guidelines for Successful Coalitions (examples follow) &#10;Plan for the coalition's mission to shift during pre-response, response, and recovery periods—develop clear objectives a &#10;roles for the coalition during these different times &#10;Prepare a budget for activities, if needed, and assign a person to manage it &#10;.Recruit Members to the Coalition &#10;'Disaster Behavioral Health Coalition Activities &#10;Develop communication plan &#10;Collaborate in planning coalition objectives &#10;Assess disaster behavioral health capacity &#10;'Disaster Response and Recovery Activities &#10;Implement just-in time training &#10;Identify and reduce duplication of efforts &#10;'Post Disaster Coalition Activities: &#10;'Resource links &#10;.WORKSHEET A: Coalition Membership Recruitment &#10;.WORK SHEET B: Coalition Assessment &#10;Available at: http://www.phe.gov/Preparedness/pIanning/abc/Documents/dbh coalition guidance.pdf 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4" r="-833" b="2960"/>
          <a:stretch/>
        </p:blipFill>
        <p:spPr bwMode="auto">
          <a:xfrm>
            <a:off x="508957" y="741872"/>
            <a:ext cx="7556741" cy="5495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384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hine generated alternative text:&#10;SAMHSA Disaster Behavioral &#10;Health Resources &#10;SAMHSA Emergency Mental Health and Traumatic Stress Services Disaster Kit &#10;(2011). Includes materials for responding effectively to the general public during &#10;and after a disaster and in dealing with workplace stress. Includes materials for &#10;the general public. http://store.samhsa.gov/product/SMA11-DlSASTER &#10;Disaster Planning Handbook for Behavioral Health Treatment Programs (2013): &#10;Offers guidance in creating a disaster preparedness and recovery plan for &#10;programs that provide treatment for mental illness and substance use disorders. &#10;http://store.samhsa.gov/product/TAP-34-Disaster-PIanning-Handbook-for- Behavioral-Health- &#10;Treatment-Programs/SMA13-4779 &#10;SAMHSA Disaster Behavioral Health Response Mobile App (2014): Offers &#10;responders the ability to search for and map behavioral health service providers &#10;in the impacted area, review emergency preparedness materials, and send &#10;resources to colleagues. http://store.samhsa.gov/product/SAMHSA-Behavioral-Health-Disaster- &#10;Response-Mobile-App/PEP13-DKAPP-I &#10;DISASTER KIT &#10;Hmæook for &#10;Treatment Prog.ns &#10;TAP 34 &#10;SAMHSA &#10;BEHAVIORAL &#10;HEALTH &#10;DISASTER &#10;RESPONSE &#10;SAMHSA 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" r="2020" b="4644"/>
          <a:stretch/>
        </p:blipFill>
        <p:spPr bwMode="auto">
          <a:xfrm>
            <a:off x="370936" y="552091"/>
            <a:ext cx="8238226" cy="5658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085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hine generated alternative text:&#10;Pediatric &#10;PFA Actions &#10;(source: American Red Cross) &#10;Observation or &#10;awareness &#10;Make a connection &#10;Help people feel &#10;comfortable and at ease &#10;Be kind, calm, &amp; &#10;compassionate &#10;Assist with basic needs &#10;Listen &#10;Give realistic &#10;reassurance &#10;Encourage good &#10;coping &#10;Help people connect &#10;Give accurate and &#10;timely information &#10;Suggest a referral &#10;resource &#10;End the conversation 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" r="2253" b="1974"/>
          <a:stretch/>
        </p:blipFill>
        <p:spPr bwMode="auto">
          <a:xfrm>
            <a:off x="443753" y="336176"/>
            <a:ext cx="8875060" cy="5674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3832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hine generated alternative text:&#10;Potential symptoms of &#10;adjustment reactions &#10;Sleep problems &#10;Separation anxiety and school avoidance &#10;Anxiety and trauma-related fears &#10;Difficulties with concentration &#10;Deterioration in academic performance &#10;Regression &#10;Depression; Avoidance of previously enjoyed &#10;activities &#10;Substance abuse &#10;Somatization &#10;Stress reactions/disorders 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" r="12316" b="-1"/>
          <a:stretch/>
        </p:blipFill>
        <p:spPr bwMode="auto">
          <a:xfrm>
            <a:off x="363071" y="510988"/>
            <a:ext cx="7974105" cy="5607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833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chine generated alternative text:&#10;Range of reactions to crisis &#10;Wide range of reactions and concerns &#10;just PTSD &#10;Bereavement &#10;Secondary losses and stressors &#10;— Relocation &#10;— Loss of peer network &#10;— Academic failure &#10;— New social network &#10;— Financial stresses &#10;— Parental stress, mental health problems &#10;— Marital conflict or domestic violence &#10;One crisis often awakens feelings related to pre- &#10;existing or past crisis 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" b="2907"/>
          <a:stretch/>
        </p:blipFill>
        <p:spPr bwMode="auto">
          <a:xfrm>
            <a:off x="437918" y="405441"/>
            <a:ext cx="8110860" cy="57106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99872" y="2245122"/>
            <a:ext cx="4373592" cy="2246769"/>
          </a:xfrm>
          <a:prstGeom prst="rect">
            <a:avLst/>
          </a:prstGeom>
          <a:solidFill>
            <a:srgbClr val="EAF6D1">
              <a:alpha val="65098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**PTSD isn't always the only reaction. BEREAVMENT counseling could be needed as well!!</a:t>
            </a:r>
          </a:p>
          <a:p>
            <a:endParaRPr lang="en-US" sz="1400" i="1" dirty="0" smtClean="0"/>
          </a:p>
          <a:p>
            <a:r>
              <a:rPr lang="en-US" sz="1400" i="1" dirty="0" smtClean="0"/>
              <a:t>Coping </a:t>
            </a:r>
            <a:r>
              <a:rPr lang="en-US" sz="1400" i="1" dirty="0"/>
              <a:t>in light of current stressors can have effects as well!</a:t>
            </a:r>
          </a:p>
          <a:p>
            <a:r>
              <a:rPr lang="en-US" sz="1400" i="1" dirty="0"/>
              <a:t> </a:t>
            </a:r>
          </a:p>
          <a:p>
            <a:r>
              <a:rPr lang="en-US" sz="1400" i="1" dirty="0"/>
              <a:t>You aren't only dealing with the stressor that they came in; but what they are already experiencing.</a:t>
            </a:r>
          </a:p>
          <a:p>
            <a:r>
              <a:rPr lang="en-US" sz="1400" i="1" dirty="0"/>
              <a:t> </a:t>
            </a:r>
          </a:p>
          <a:p>
            <a:r>
              <a:rPr lang="en-US" sz="1400" i="1" dirty="0"/>
              <a:t>Children in distress do not typically show outright. </a:t>
            </a:r>
          </a:p>
        </p:txBody>
      </p:sp>
    </p:spTree>
    <p:extLst>
      <p:ext uri="{BB962C8B-B14F-4D97-AF65-F5344CB8AC3E}">
        <p14:creationId xmlns:p14="http://schemas.microsoft.com/office/powerpoint/2010/main" val="42668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hine generated alternative text:&#10;Factors that adversely affect &#10;adjustment &#10;Direct victimization or witnessing &#10;Life in jeopardy &#10;Exposure to horrific scenes (incl. media) &#10;Separation from parents &#10;Loss of belongings; disruption in environment &#10;Prior psychopathology or traumatic experiences &#10;Parental difficulty in coping &#10;Lack of supportive family communication style &#10;Lack of community resources and support 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"/>
          <a:stretch/>
        </p:blipFill>
        <p:spPr bwMode="auto">
          <a:xfrm>
            <a:off x="517585" y="595221"/>
            <a:ext cx="7346830" cy="5169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549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hine generated alternative text:&#10;Website resources &#10;AAP Children and Disasters — www.aap.org/disasters &#10;— Coping and adjustment: &#10;www.aap.org/disasters/adiustment &#10;— Death notification: &#10;http://archive.ahrq.gov/research/pedprep/pedchap8. &#10;htm#Death &#10;Medical Home for Children Exposed to Violence &#10;www.aap.org/medhomecev &#10;Coalition to Support Grieving Students &#10;www.grievingstudents.org &#10;National Center for School Crisis and Bereavement &#10;www.schoolcrisiscenter.org 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733" r="420" b="3151"/>
          <a:stretch/>
        </p:blipFill>
        <p:spPr bwMode="auto">
          <a:xfrm>
            <a:off x="230037" y="733244"/>
            <a:ext cx="7930551" cy="5408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822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hine generated alternative text:&#10;On-line learning modules &#10;National Center for Disaster Medicine and Public Health &#10;(Psychosocial Impacts of Disasters on Children) &#10;http://ncdmph.usuhs.edu/KnowledgeLearning/2013 &#10;-Learning2.htm &#10;Pediatric Disaster Preparedness: A Resource for &#10;Planning, Management, and Provision of Out-of- &#10;Hospital Emergency Care. Center for Pediatric &#10;Emergency Medicine; 2008 (Psychological First Aid) &#10;http://cpem.med.nyu.edu/teaching- &#10;materials/pediatric-disaster-preparedness &#10;Coalition to Support Grieving Students &#10;www.grievingstudents.org 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"/>
          <a:stretch/>
        </p:blipFill>
        <p:spPr bwMode="auto">
          <a:xfrm>
            <a:off x="445698" y="621102"/>
            <a:ext cx="7369834" cy="5495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500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hine generated alternative text:&#10;Checklist &#10;Essential Pediatric Domains and Considerations &#10;ve Hos ital's Disaster Pre a redness Policies &#10;National Pediatric Readiness Webinar: &#10;Integrating Policies, Practices, and Resources &#10;October 29, 2015 &#10;Daniel Dodgen, Ph.D. &#10;Division Director &#10;Division for At Risk Individuals, Behavioral Health, &#10;and Community Resilience &#10;Office of the Assistant Secretary for &#10;Preparedness and Response 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"/>
          <a:stretch/>
        </p:blipFill>
        <p:spPr bwMode="auto">
          <a:xfrm>
            <a:off x="661359" y="560716"/>
            <a:ext cx="7930550" cy="55036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560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hine generated alternative text:&#10;Making the Case for &#10;Inclusion in Policy &amp; Planning &#10;Research shows a link between exposure to trauma and other health care &#10;needs immediately following an emergency event, and often for many &#10;years after &#10;Studies correlate trauma with later cardiovascular, musculoskeletal, and &#10;neurological illness, as well as PTSD, &#10;anxiety, depression, and substance abuse &#10;disorders &#10;This can strain health care resources &#10;across the response and recovery phases &#10;Prevention and early intervention seek to &#10;avoid more serious trauma and costly &#10;physical and behavioral health services 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"/>
          <a:stretch/>
        </p:blipFill>
        <p:spPr bwMode="auto">
          <a:xfrm>
            <a:off x="644105" y="621102"/>
            <a:ext cx="7896045" cy="549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963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</TotalTime>
  <Words>37</Words>
  <Application>Microsoft Office PowerPoint</Application>
  <PresentationFormat>Widescreen</PresentationFormat>
  <Paragraphs>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</vt:lpstr>
      <vt:lpstr>Peds Psychosocial Support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Peds Psychosocial Support</dc:title>
  <dc:creator>Region7 HCC</dc:creator>
  <cp:lastModifiedBy>Region7 HCC</cp:lastModifiedBy>
  <cp:revision>3</cp:revision>
  <dcterms:created xsi:type="dcterms:W3CDTF">2016-02-08T16:57:41Z</dcterms:created>
  <dcterms:modified xsi:type="dcterms:W3CDTF">2016-02-08T17:18:29Z</dcterms:modified>
</cp:coreProperties>
</file>